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69" r:id="rId2"/>
    <p:sldId id="633" r:id="rId3"/>
    <p:sldId id="654" r:id="rId4"/>
    <p:sldId id="655" r:id="rId5"/>
    <p:sldId id="656" r:id="rId6"/>
    <p:sldId id="657" r:id="rId7"/>
    <p:sldId id="666" r:id="rId8"/>
    <p:sldId id="658" r:id="rId9"/>
    <p:sldId id="659" r:id="rId10"/>
    <p:sldId id="279" r:id="rId11"/>
  </p:sldIdLst>
  <p:sldSz cx="12192000" cy="6858000"/>
  <p:notesSz cx="6858000" cy="91440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NanumSquareOTF ExtraBold" panose="020B0600000101010101" pitchFamily="34" charset="-127"/>
      <p:regular r:id="rId17"/>
      <p:bold r:id="rId18"/>
      <p:italic r:id="rId19"/>
      <p:boldItalic r:id="rId20"/>
    </p:embeddedFont>
    <p:embeddedFont>
      <p:font typeface="NanumSquareOTF Light" panose="020B0600000101010101" pitchFamily="34" charset="-127"/>
      <p:regular r:id="rId21"/>
      <p:bold r:id="rId22"/>
      <p:italic r:id="rId23"/>
      <p:boldItalic r:id="rId24"/>
    </p:embeddedFont>
    <p:embeddedFont>
      <p:font typeface="나눔스퀘어OTF" panose="020B0600000101010101" pitchFamily="34" charset="-127"/>
      <p:regular r:id="rId25"/>
    </p:embeddedFont>
    <p:embeddedFont>
      <p:font typeface="맑은 고딕" panose="020B0503020000020004" pitchFamily="34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76" autoAdjust="0"/>
    <p:restoredTop sz="78876" autoAdjust="0"/>
  </p:normalViewPr>
  <p:slideViewPr>
    <p:cSldViewPr snapToGrid="0" showGuides="1">
      <p:cViewPr>
        <p:scale>
          <a:sx n="75" d="100"/>
          <a:sy n="75" d="100"/>
        </p:scale>
        <p:origin x="1131" y="96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fld id="{FCCA108E-83CE-48A1-8F21-EE728B54F4DF}" type="datetimeFigureOut">
              <a:rPr lang="ko-KR" altLang="en-US" smtClean="0"/>
              <a:pPr/>
              <a:t>2022-08-23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fld id="{6D035A27-F45C-48DB-B684-3AD980ADAF9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062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OTF" panose="020B0600000101010101" pitchFamily="34" charset="-127"/>
        <a:ea typeface="나눔스퀘어OTF" panose="020B0600000101010101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OTF" panose="020B0600000101010101" pitchFamily="34" charset="-127"/>
        <a:ea typeface="나눔스퀘어OTF" panose="020B0600000101010101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OTF" panose="020B0600000101010101" pitchFamily="34" charset="-127"/>
        <a:ea typeface="나눔스퀘어OTF" panose="020B0600000101010101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OTF" panose="020B0600000101010101" pitchFamily="34" charset="-127"/>
        <a:ea typeface="나눔스퀘어OTF" panose="020B0600000101010101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OTF" panose="020B0600000101010101" pitchFamily="34" charset="-127"/>
        <a:ea typeface="나눔스퀘어OTF" panose="020B0600000101010101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공공데이터</a:t>
            </a:r>
            <a:r>
              <a:rPr lang="ko-KR" altLang="en-US" dirty="0"/>
              <a:t> 포털 접속 후 로그인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35A27-F45C-48DB-B684-3AD980ADAF9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171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공공데이터</a:t>
            </a:r>
            <a:r>
              <a:rPr lang="ko-KR" altLang="en-US" dirty="0"/>
              <a:t> 포털 접속 후 로그인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35A27-F45C-48DB-B684-3AD980ADAF9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5282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공공데이터</a:t>
            </a:r>
            <a:r>
              <a:rPr lang="ko-KR" altLang="en-US" dirty="0"/>
              <a:t> 포털 접속 후 로그인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35A27-F45C-48DB-B684-3AD980ADAF9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634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공공데이터</a:t>
            </a:r>
            <a:r>
              <a:rPr lang="ko-KR" altLang="en-US" dirty="0"/>
              <a:t> 포털 접속 후 로그인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35A27-F45C-48DB-B684-3AD980ADAF9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2963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공공데이터</a:t>
            </a:r>
            <a:r>
              <a:rPr lang="ko-KR" altLang="en-US" dirty="0"/>
              <a:t> 포털 접속 후 로그인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35A27-F45C-48DB-B684-3AD980ADAF9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20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공공데이터</a:t>
            </a:r>
            <a:r>
              <a:rPr lang="ko-KR" altLang="en-US" dirty="0"/>
              <a:t> 포털 접속 후 로그인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35A27-F45C-48DB-B684-3AD980ADAF9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663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공공데이터</a:t>
            </a:r>
            <a:r>
              <a:rPr lang="ko-KR" altLang="en-US" dirty="0"/>
              <a:t> 포털 접속 후 로그인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35A27-F45C-48DB-B684-3AD980ADAF9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716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공공데이터</a:t>
            </a:r>
            <a:r>
              <a:rPr lang="ko-KR" altLang="en-US" dirty="0"/>
              <a:t> 포털 접속 후 로그인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35A27-F45C-48DB-B684-3AD980ADAF9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384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22D07-05CA-4736-BC4F-53D9D37F1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CDF284-57B0-4864-A221-34B6F3CE7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70E988-89DA-4410-B314-A0751DED4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58407F-386A-450A-A7B5-E11259F32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B36C0-3803-4071-A84D-F8A1DB2AB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688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E833F0-C14D-4553-A1F0-18374A652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1F6254-FF18-4C69-81DB-F9280ED13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BC3E60-A9D5-459A-A6E0-2CF9F842A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2F0756-6076-4E22-ADA6-9FA93A93B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36E0-B4E7-4415-80C9-ADF0BB8CB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794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1E9D61-CBE2-4A77-A4C2-998930A565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FED462-3EC1-4AE6-9F7A-D2BA7CC7A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427224-5C38-469B-BC59-E19FEA6AE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FFE080-A073-42F6-A70D-B9EA4CDB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3F906C-510F-45EC-8932-15C663290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2706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6D56E2A9-324F-0845-8A5D-1CCEA4EC4C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날짜 개체 틀 3">
            <a:extLst>
              <a:ext uri="{FF2B5EF4-FFF2-40B4-BE49-F238E27FC236}">
                <a16:creationId xmlns:a16="http://schemas.microsoft.com/office/drawing/2014/main" id="{F8A5C2F0-2D2A-D54D-9F87-F7909B27EE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528240"/>
            <a:ext cx="2743200" cy="365125"/>
          </a:xfrm>
        </p:spPr>
        <p:txBody>
          <a:bodyPr/>
          <a:lstStyle/>
          <a:p>
            <a:fld id="{0A99E075-B427-1049-8288-591E12A28E02}" type="datetime1">
              <a:t>2022-08-23</a:t>
            </a:fld>
            <a:endParaRPr kumimoji="1" lang="ko-KR" altLang="en-US"/>
          </a:p>
        </p:txBody>
      </p:sp>
      <p:sp>
        <p:nvSpPr>
          <p:cNvPr id="20" name="바닥글 개체 틀 4">
            <a:extLst>
              <a:ext uri="{FF2B5EF4-FFF2-40B4-BE49-F238E27FC236}">
                <a16:creationId xmlns:a16="http://schemas.microsoft.com/office/drawing/2014/main" id="{79BFA7ED-558F-2547-B553-D2FDD1409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697" y="6528971"/>
            <a:ext cx="4114800" cy="365125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21" name="슬라이드 번호 개체 틀 5">
            <a:extLst>
              <a:ext uri="{FF2B5EF4-FFF2-40B4-BE49-F238E27FC236}">
                <a16:creationId xmlns:a16="http://schemas.microsoft.com/office/drawing/2014/main" id="{DAF10A67-B656-3C40-B893-2638D3595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6994" y="6528971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D82EBB-0127-BD4C-804D-C9F0B4585E9B}" type="slidenum">
              <a:rPr kumimoji="1" lang="ko-KR" altLang="en-US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8389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858A3E-9E12-462E-91EA-8A0FAF0E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D7BDDF-5A6B-4759-BAFD-20CDCB8CE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A70700-E3BF-4B2E-B8B3-079C10C1E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724455-8B9A-435A-BFD0-299D217BE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94031-3CEC-46C1-9559-4EC24EEEF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11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D27442-3B4A-40A5-ABEC-8268DB111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FB82AB-2866-41F4-A6A1-319F957DB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31D78B-AED1-4E87-80F4-7C203AEF4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1EC825-0F4E-4C90-80F0-4FC8473B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8D2C07-91E6-4067-BD0E-FA1115FB5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541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7BC4AA-49A9-451E-934B-B1BE986AE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A1C397-16E3-4325-90E7-3442352C37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FE62EF-50C5-4350-B4DF-309D1B703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B718BC-06C9-4A6A-9B51-4B5198E89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5FD853-1426-4D8D-BD53-956EAA748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13112E-CF1B-459B-A1EF-1565471D6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57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599CBF-72B2-4C59-8BD8-A287F03F3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B4DDE6-11A2-4092-93A0-A872CC9EC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9CD94D-2EC9-4FD2-BE03-657714A14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689C0B-4E79-420C-AAA0-995C0EAF3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4FAE403-72C3-4228-98F8-D5F3A5F9C9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12F8F43-DED6-4E5D-AA2B-76C84C93D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9CFBE95-3435-4109-B351-DE570FD19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208293F-FBCA-4E9B-BE1B-AE8E3F802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177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F9C59F-F0AC-4133-94FF-8EAF371E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CBF8A2-FDD1-47B9-AA75-7BB7EA002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E5E2E0A-3808-43FD-998B-040419827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952C71-1CB2-455F-A5B8-0EA510083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340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0F787D2-1519-43BC-8CF0-D2157F13B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754F830-A8ED-4C23-803B-627A20A4D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B8519F-C19F-407D-990F-7E9E1A50E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449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852A9-1D92-41BF-B311-EAF22DDD1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DE0DE1-03E9-419B-BCE6-C6CC142E2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B4C459-E5F0-4B76-9760-46CBF9399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1B5328-7B00-4371-B4E8-B5BD2DF0F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022D76-E2B7-4AD0-AEE4-6A5A8254E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D717F4-FEE4-4DCD-B289-BEE327EC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965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CC3BDD-400E-445B-8AA5-3F16506AE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28E2A4F-AE98-4195-B118-60E9E033EB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0B29BD-A0BA-4B54-B2E4-F8EA85F91E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5E5004-4FAB-45BF-9FBC-3CDC68347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52791-B2F4-4D32-A0FA-DA5939766AAE}" type="datetimeFigureOut">
              <a:rPr lang="ko-KR" altLang="en-US" smtClean="0"/>
              <a:t>2022-08-23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A8BCF9-F169-4E57-9453-9A373E076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17CB2D-DB12-4456-850C-53375FA8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212318-F3C8-4DED-BF03-DB4BC26D89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455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48754B-B672-4C5D-AF72-84A10E628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426290-17E9-49FD-A2BF-CFD4AF8E5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07F27-CF65-4C52-ACAB-B741F7D575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fld id="{72C52791-B2F4-4D32-A0FA-DA5939766AAE}" type="datetimeFigureOut">
              <a:rPr lang="ko-KR" altLang="en-US" smtClean="0"/>
              <a:pPr/>
              <a:t>2022-08-23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3C8A0-6CE6-465E-82CE-5073FA4B2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7D0536-DB69-46AB-9B61-3E9A022D1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defRPr>
            </a:lvl1pPr>
          </a:lstStyle>
          <a:p>
            <a:fld id="{7C212318-F3C8-4DED-BF03-DB4BC26D892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9202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OTF" panose="020B0600000101010101" pitchFamily="34" charset="-127"/>
          <a:ea typeface="나눔스퀘어OTF" panose="020B0600000101010101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8243B348-5FDF-4736-81A1-6423E0C871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E13BBC-FCCC-44DE-AEC0-D253D7C06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732" y="-67901"/>
            <a:ext cx="12294869" cy="699380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4DB247-0124-4E50-95A9-1D4D817C0F32}"/>
              </a:ext>
            </a:extLst>
          </p:cNvPr>
          <p:cNvSpPr txBox="1"/>
          <p:nvPr/>
        </p:nvSpPr>
        <p:spPr>
          <a:xfrm>
            <a:off x="632002" y="2371150"/>
            <a:ext cx="92398" cy="646331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endParaRPr kumimoji="1" lang="ko-KR" altLang="en-US" sz="3600" b="1" dirty="0">
              <a:solidFill>
                <a:srgbClr val="0D093D"/>
              </a:solidFill>
              <a:latin typeface="NanumSquareOTF ExtraBold" panose="020B0600000101010101" pitchFamily="34" charset="-127"/>
              <a:ea typeface="NanumSquareOTF ExtraBold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64435E-DB95-4E76-BD18-23FF9B1F9D46}"/>
              </a:ext>
            </a:extLst>
          </p:cNvPr>
          <p:cNvSpPr txBox="1"/>
          <p:nvPr/>
        </p:nvSpPr>
        <p:spPr>
          <a:xfrm>
            <a:off x="805144" y="1741457"/>
            <a:ext cx="4530336" cy="144655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kumimoji="1" lang="en-US" altLang="ko-KR" sz="8800" b="1" dirty="0" err="1">
                <a:solidFill>
                  <a:schemeClr val="bg1"/>
                </a:solidFill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Node.Js</a:t>
            </a:r>
            <a:endParaRPr kumimoji="1" lang="ko-KR" altLang="en-US" sz="8800" b="1" dirty="0">
              <a:solidFill>
                <a:schemeClr val="bg1"/>
              </a:solidFill>
              <a:latin typeface="NanumSquareOTF Light" panose="020B0600000101010101" pitchFamily="34" charset="-127"/>
              <a:ea typeface="NanumSquareOTF Light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F379DDD-F216-447E-9EC1-6C8268AFE40C}"/>
              </a:ext>
            </a:extLst>
          </p:cNvPr>
          <p:cNvSpPr txBox="1"/>
          <p:nvPr/>
        </p:nvSpPr>
        <p:spPr>
          <a:xfrm>
            <a:off x="8767665" y="6553692"/>
            <a:ext cx="34740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21" name="Google Shape;123;p4" descr="D:\0. Young Artworks\1. 재능마켓\1. 크몽\2018년\10월\181031 #779162 조현기\참고자료\디랩컨설팅-로고최종-[Converted].png">
            <a:extLst>
              <a:ext uri="{FF2B5EF4-FFF2-40B4-BE49-F238E27FC236}">
                <a16:creationId xmlns:a16="http://schemas.microsoft.com/office/drawing/2014/main" id="{61A94BFF-2A02-4A8F-A326-B8A0CE9B769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8856" t="14033" r="51138" b="58096"/>
          <a:stretch/>
        </p:blipFill>
        <p:spPr>
          <a:xfrm>
            <a:off x="9933300" y="60643"/>
            <a:ext cx="1904467" cy="393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A9C2153-4E75-41EB-98B5-F0B8094EEF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13" y="3367681"/>
            <a:ext cx="2541973" cy="12375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73A001B-E042-4C52-9B33-B9B46A7CC7E6}"/>
              </a:ext>
            </a:extLst>
          </p:cNvPr>
          <p:cNvSpPr txBox="1"/>
          <p:nvPr/>
        </p:nvSpPr>
        <p:spPr>
          <a:xfrm>
            <a:off x="3030791" y="3644056"/>
            <a:ext cx="1585394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kumimoji="1" lang="en-US" altLang="ko-KR" sz="2800" b="1">
                <a:solidFill>
                  <a:schemeClr val="bg1"/>
                </a:solidFill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with</a:t>
            </a:r>
            <a:endParaRPr kumimoji="1" lang="ko-KR" altLang="en-US" sz="2800" b="1" dirty="0">
              <a:solidFill>
                <a:schemeClr val="bg1"/>
              </a:solidFill>
              <a:latin typeface="NanumSquareOTF Light" panose="020B0600000101010101" pitchFamily="34" charset="-127"/>
              <a:ea typeface="NanumSquareOTF Light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4A3B8A-507D-420F-9B3D-CF7BD0DCF14F}"/>
              </a:ext>
            </a:extLst>
          </p:cNvPr>
          <p:cNvSpPr txBox="1"/>
          <p:nvPr/>
        </p:nvSpPr>
        <p:spPr>
          <a:xfrm>
            <a:off x="3823488" y="3551723"/>
            <a:ext cx="2702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err="1">
                <a:solidFill>
                  <a:schemeClr val="bg1"/>
                </a:solidFill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VScode</a:t>
            </a:r>
            <a:endParaRPr lang="ko-KR" altLang="en-US" sz="4000" b="1" dirty="0">
              <a:solidFill>
                <a:schemeClr val="bg1"/>
              </a:solidFill>
              <a:latin typeface="NanumSquareOTF Light" panose="020B0600000101010101" pitchFamily="34" charset="-127"/>
              <a:ea typeface="NanumSquareOTF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0274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302105-7FA6-4ED4-91D6-0080128C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81CC76-75E1-459F-9135-9C59380F6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C3F77EB-54F8-46DF-B588-C524BD079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152" y="0"/>
            <a:ext cx="12265152" cy="68577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60864A-BD01-427E-B6D2-AF0815C36F5B}"/>
              </a:ext>
            </a:extLst>
          </p:cNvPr>
          <p:cNvSpPr txBox="1"/>
          <p:nvPr/>
        </p:nvSpPr>
        <p:spPr>
          <a:xfrm>
            <a:off x="88491" y="6532800"/>
            <a:ext cx="34740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4E84B41-9E17-45B1-AB95-001FCC29D8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09"/>
          <a:stretch/>
        </p:blipFill>
        <p:spPr>
          <a:xfrm>
            <a:off x="1050949" y="3489051"/>
            <a:ext cx="1312872" cy="6695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F426B0B-F1CC-4FA0-ABDB-ABCD80722D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92" b="22533"/>
          <a:stretch/>
        </p:blipFill>
        <p:spPr>
          <a:xfrm>
            <a:off x="1884691" y="3743701"/>
            <a:ext cx="2488362" cy="550308"/>
          </a:xfrm>
          <a:prstGeom prst="rect">
            <a:avLst/>
          </a:prstGeom>
        </p:spPr>
      </p:pic>
      <p:pic>
        <p:nvPicPr>
          <p:cNvPr id="11" name="그림 3">
            <a:extLst>
              <a:ext uri="{FF2B5EF4-FFF2-40B4-BE49-F238E27FC236}">
                <a16:creationId xmlns:a16="http://schemas.microsoft.com/office/drawing/2014/main" id="{D243828E-0A6F-4F60-92F3-87519ABC0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360" y="3709265"/>
            <a:ext cx="75565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Google Shape;123;p4" descr="D:\0. Young Artworks\1. 재능마켓\1. 크몽\2018년\10월\181031 #779162 조현기\참고자료\디랩컨설팅-로고최종-[Converted].png">
            <a:extLst>
              <a:ext uri="{FF2B5EF4-FFF2-40B4-BE49-F238E27FC236}">
                <a16:creationId xmlns:a16="http://schemas.microsoft.com/office/drawing/2014/main" id="{CBA9766D-D99A-4C2B-983F-6CBB244D029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8856" t="14033" r="51138" b="58096"/>
          <a:stretch/>
        </p:blipFill>
        <p:spPr>
          <a:xfrm>
            <a:off x="5575283" y="3627185"/>
            <a:ext cx="1904467" cy="393296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BFD63A0-AC2B-406E-B214-CD546C4FBBC7}"/>
              </a:ext>
            </a:extLst>
          </p:cNvPr>
          <p:cNvSpPr txBox="1"/>
          <p:nvPr/>
        </p:nvSpPr>
        <p:spPr>
          <a:xfrm>
            <a:off x="1050949" y="2735943"/>
            <a:ext cx="7503116" cy="76944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kumimoji="1" lang="en-US" altLang="ko-KR" sz="4400" b="1" dirty="0">
                <a:solidFill>
                  <a:schemeClr val="bg1"/>
                </a:solidFill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 </a:t>
            </a:r>
            <a:r>
              <a:rPr kumimoji="1" lang="ko-KR" altLang="en-US" sz="4400" b="1" dirty="0">
                <a:solidFill>
                  <a:schemeClr val="bg1"/>
                </a:solidFill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감사합니다</a:t>
            </a:r>
            <a:r>
              <a:rPr kumimoji="1" lang="en-US" altLang="ko-KR" sz="4400" b="1" dirty="0">
                <a:solidFill>
                  <a:schemeClr val="bg1"/>
                </a:solidFill>
                <a:latin typeface="NanumSquareOTF Light" panose="020B0600000101010101" pitchFamily="34" charset="-127"/>
                <a:ea typeface="NanumSquareOTF Light" panose="020B0600000101010101" pitchFamily="34" charset="-127"/>
              </a:rPr>
              <a:t>.</a:t>
            </a:r>
            <a:endParaRPr kumimoji="1" lang="ko-KR" altLang="en-US" sz="4400" b="1" dirty="0">
              <a:solidFill>
                <a:schemeClr val="bg1"/>
              </a:solidFill>
              <a:latin typeface="NanumSquareOTF Light" panose="020B0600000101010101" pitchFamily="34" charset="-127"/>
              <a:ea typeface="NanumSquareOTF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6328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BBCFC-F118-2C47-AEC8-07C8E035BF66}"/>
              </a:ext>
            </a:extLst>
          </p:cNvPr>
          <p:cNvSpPr txBox="1"/>
          <p:nvPr/>
        </p:nvSpPr>
        <p:spPr>
          <a:xfrm>
            <a:off x="465034" y="255616"/>
            <a:ext cx="2987356" cy="58477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7874CB-776A-E348-AF96-C9EF9F17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2EBB-0127-BD4C-804D-C9F0B4585E9B}" type="slidenum">
              <a:rPr/>
              <a:t>2</a:t>
            </a:fld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88EB97-F9FC-4075-87D7-52EE5782FF0F}"/>
              </a:ext>
            </a:extLst>
          </p:cNvPr>
          <p:cNvSpPr/>
          <p:nvPr/>
        </p:nvSpPr>
        <p:spPr>
          <a:xfrm>
            <a:off x="8473219" y="160247"/>
            <a:ext cx="3624349" cy="722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78489AA-A37A-4634-AB6A-9A43165A54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09"/>
          <a:stretch/>
        </p:blipFill>
        <p:spPr>
          <a:xfrm>
            <a:off x="10934957" y="5775276"/>
            <a:ext cx="1312872" cy="6695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47B500-ED49-4AAC-9583-141E707E060C}"/>
              </a:ext>
            </a:extLst>
          </p:cNvPr>
          <p:cNvSpPr txBox="1"/>
          <p:nvPr/>
        </p:nvSpPr>
        <p:spPr>
          <a:xfrm>
            <a:off x="137652" y="6580728"/>
            <a:ext cx="34243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A98F57-E770-43A4-990D-226DEA697DC2}"/>
              </a:ext>
            </a:extLst>
          </p:cNvPr>
          <p:cNvSpPr txBox="1"/>
          <p:nvPr/>
        </p:nvSpPr>
        <p:spPr>
          <a:xfrm>
            <a:off x="603000" y="3175698"/>
            <a:ext cx="114945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Hyper Text Markup Language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줄임말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</a:p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간단하게 설명하자면 웹 페이지를 만드는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Web Page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만드는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마크업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언어이다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엄밀히 말하자면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HTML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경우 프로그래밍 언어가 아닌 마크업 언어이지만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Web Page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뼈대가 되는 언어로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HTML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구조를 명확하며 직관적으로 구축했을 경우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JavaScript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개발을 진행할 때 한층 더 매끄러운 코딩을 진행할 수 있는 초석이 된다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418B003-C927-4E46-AA3B-1FFF52AA47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00" y="1117744"/>
            <a:ext cx="832084" cy="9180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2993931-DDCC-4309-AFDC-855C61F474F4}"/>
              </a:ext>
            </a:extLst>
          </p:cNvPr>
          <p:cNvSpPr txBox="1"/>
          <p:nvPr/>
        </p:nvSpPr>
        <p:spPr>
          <a:xfrm>
            <a:off x="1548001" y="1475300"/>
            <a:ext cx="1479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HTML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이란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7245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BBCFC-F118-2C47-AEC8-07C8E035BF66}"/>
              </a:ext>
            </a:extLst>
          </p:cNvPr>
          <p:cNvSpPr txBox="1"/>
          <p:nvPr/>
        </p:nvSpPr>
        <p:spPr>
          <a:xfrm>
            <a:off x="465034" y="255616"/>
            <a:ext cx="2987356" cy="58477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7874CB-776A-E348-AF96-C9EF9F17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2EBB-0127-BD4C-804D-C9F0B4585E9B}" type="slidenum">
              <a:rPr/>
              <a:t>3</a:t>
            </a:fld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88EB97-F9FC-4075-87D7-52EE5782FF0F}"/>
              </a:ext>
            </a:extLst>
          </p:cNvPr>
          <p:cNvSpPr/>
          <p:nvPr/>
        </p:nvSpPr>
        <p:spPr>
          <a:xfrm>
            <a:off x="8473219" y="160247"/>
            <a:ext cx="3624349" cy="722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78489AA-A37A-4634-AB6A-9A43165A54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09"/>
          <a:stretch/>
        </p:blipFill>
        <p:spPr>
          <a:xfrm>
            <a:off x="10934957" y="5775276"/>
            <a:ext cx="1312872" cy="6695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47B500-ED49-4AAC-9583-141E707E060C}"/>
              </a:ext>
            </a:extLst>
          </p:cNvPr>
          <p:cNvSpPr txBox="1"/>
          <p:nvPr/>
        </p:nvSpPr>
        <p:spPr>
          <a:xfrm>
            <a:off x="137652" y="6580728"/>
            <a:ext cx="34243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94990D-CB20-4DD5-A28E-B851F9704B7F}"/>
              </a:ext>
            </a:extLst>
          </p:cNvPr>
          <p:cNvSpPr txBox="1"/>
          <p:nvPr/>
        </p:nvSpPr>
        <p:spPr>
          <a:xfrm>
            <a:off x="281796" y="1238714"/>
            <a:ext cx="3256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HTML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구조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(Tags)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AAE2DC-115F-4E73-858D-E1585968776C}"/>
              </a:ext>
            </a:extLst>
          </p:cNvPr>
          <p:cNvSpPr txBox="1"/>
          <p:nvPr/>
        </p:nvSpPr>
        <p:spPr>
          <a:xfrm>
            <a:off x="281796" y="1770806"/>
            <a:ext cx="114945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HTML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주요 골자는 크게 머리와 몸으로 이루어져 있다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(head, body)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head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경우 웹 브라우저가 알아야 할 중요한 정보들이 기입되는 곳으로 문서의 형태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타이틀의 정보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스타일의 정보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자바 스크립트의 정보가 들어가는 부분이고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body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경우 웹 페이지에서의 정보 전달을 위해 데이터가 기입되는 곳으로 화면에 직접적으로 어떤 정보들이 출력되어야 할 때 사용되는 공간이다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ECE1B5F5-F053-4A7C-91F8-420C3BF0AC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2202"/>
              </p:ext>
            </p:extLst>
          </p:nvPr>
        </p:nvGraphicFramePr>
        <p:xfrm>
          <a:off x="2638002" y="3675177"/>
          <a:ext cx="7452147" cy="2351250"/>
        </p:xfrm>
        <a:graphic>
          <a:graphicData uri="http://schemas.openxmlformats.org/drawingml/2006/table">
            <a:tbl>
              <a:tblPr/>
              <a:tblGrid>
                <a:gridCol w="1713818">
                  <a:extLst>
                    <a:ext uri="{9D8B030D-6E8A-4147-A177-3AD203B41FA5}">
                      <a16:colId xmlns:a16="http://schemas.microsoft.com/office/drawing/2014/main" val="2988265442"/>
                    </a:ext>
                  </a:extLst>
                </a:gridCol>
                <a:gridCol w="5738329">
                  <a:extLst>
                    <a:ext uri="{9D8B030D-6E8A-4147-A177-3AD203B41FA5}">
                      <a16:colId xmlns:a16="http://schemas.microsoft.com/office/drawing/2014/main" val="510759761"/>
                    </a:ext>
                  </a:extLst>
                </a:gridCol>
              </a:tblGrid>
              <a:tr h="39037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0" i="0" u="none" strike="noStrike" dirty="0">
                          <a:solidFill>
                            <a:srgbClr val="202122"/>
                          </a:solidFill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Tag</a:t>
                      </a:r>
                      <a:endParaRPr lang="en-US" sz="1600" dirty="0">
                        <a:effectLst/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i="0" u="none" strike="noStrike" dirty="0">
                          <a:solidFill>
                            <a:srgbClr val="202122"/>
                          </a:solidFill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설명</a:t>
                      </a:r>
                      <a:endParaRPr lang="ko-KR" altLang="en-US" sz="1600" dirty="0">
                        <a:effectLst/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833500"/>
                  </a:ext>
                </a:extLst>
              </a:tr>
              <a:tr h="60637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dirty="0"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Head</a:t>
                      </a:r>
                      <a:endParaRPr lang="ko-KR" altLang="en-US" sz="1600" dirty="0">
                        <a:effectLst/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head Tag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영역</a:t>
                      </a:r>
                      <a:endParaRPr lang="en-US" altLang="ko-KR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문서의 형태</a:t>
                      </a: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타이틀 정보</a:t>
                      </a: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스타일의 정보</a:t>
                      </a: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, 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자바스크립트의 정보</a:t>
                      </a:r>
                      <a:endParaRPr lang="en-US" altLang="ko-KR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웹 브라우저가 알아야 되는 중요 정보가 기입되는 부분</a:t>
                      </a:r>
                      <a:endParaRPr lang="en-US" altLang="ko-KR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8722073"/>
                  </a:ext>
                </a:extLst>
              </a:tr>
              <a:tr h="60637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0" i="0" u="none" strike="noStrike" dirty="0">
                          <a:solidFill>
                            <a:srgbClr val="202122"/>
                          </a:solidFill>
                          <a:effectLst/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Body</a:t>
                      </a:r>
                      <a:endParaRPr lang="ko-KR" altLang="en-US" sz="1600" dirty="0">
                        <a:effectLst/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ko-KR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body Tag</a:t>
                      </a: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 영역</a:t>
                      </a:r>
                      <a:endParaRPr lang="en-US" altLang="ko-KR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본문 정보 전달을 위해 데이터가 기입되는 부분</a:t>
                      </a:r>
                      <a:endParaRPr lang="en-US" altLang="ko-KR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sz="1600" dirty="0">
                          <a:latin typeface="나눔스퀘어OTF" panose="020B0600000101010101" pitchFamily="34" charset="-127"/>
                          <a:ea typeface="나눔스퀘어OTF" panose="020B0600000101010101" pitchFamily="34" charset="-127"/>
                        </a:rPr>
                        <a:t>해당 부분의 내용이 화면에 직접적으로 출력</a:t>
                      </a:r>
                      <a:endParaRPr lang="en-US" altLang="ko-KR" sz="1600" dirty="0">
                        <a:latin typeface="나눔스퀘어OTF" panose="020B0600000101010101" pitchFamily="34" charset="-127"/>
                        <a:ea typeface="나눔스퀘어OTF" panose="020B0600000101010101" pitchFamily="34" charset="-127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208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0485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BBCFC-F118-2C47-AEC8-07C8E035BF66}"/>
              </a:ext>
            </a:extLst>
          </p:cNvPr>
          <p:cNvSpPr txBox="1"/>
          <p:nvPr/>
        </p:nvSpPr>
        <p:spPr>
          <a:xfrm>
            <a:off x="465034" y="255616"/>
            <a:ext cx="2987356" cy="58477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7874CB-776A-E348-AF96-C9EF9F17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2EBB-0127-BD4C-804D-C9F0B4585E9B}" type="slidenum">
              <a:rPr/>
              <a:t>4</a:t>
            </a:fld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88EB97-F9FC-4075-87D7-52EE5782FF0F}"/>
              </a:ext>
            </a:extLst>
          </p:cNvPr>
          <p:cNvSpPr/>
          <p:nvPr/>
        </p:nvSpPr>
        <p:spPr>
          <a:xfrm>
            <a:off x="8473219" y="160247"/>
            <a:ext cx="3624349" cy="722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78489AA-A37A-4634-AB6A-9A43165A54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09"/>
          <a:stretch/>
        </p:blipFill>
        <p:spPr>
          <a:xfrm>
            <a:off x="10934957" y="5775276"/>
            <a:ext cx="1312872" cy="6695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47B500-ED49-4AAC-9583-141E707E060C}"/>
              </a:ext>
            </a:extLst>
          </p:cNvPr>
          <p:cNvSpPr txBox="1"/>
          <p:nvPr/>
        </p:nvSpPr>
        <p:spPr>
          <a:xfrm>
            <a:off x="137652" y="6580728"/>
            <a:ext cx="34243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65E8B2-9957-495B-BCE9-0C9ECEC917C9}"/>
              </a:ext>
            </a:extLst>
          </p:cNvPr>
          <p:cNvSpPr txBox="1"/>
          <p:nvPr/>
        </p:nvSpPr>
        <p:spPr>
          <a:xfrm>
            <a:off x="789796" y="1572659"/>
            <a:ext cx="4081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실제 코드를 통해 구조를 파악해보기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7272A8-EDB1-45EB-84D2-21AA34E014BF}"/>
              </a:ext>
            </a:extLst>
          </p:cNvPr>
          <p:cNvSpPr txBox="1"/>
          <p:nvPr/>
        </p:nvSpPr>
        <p:spPr>
          <a:xfrm>
            <a:off x="789796" y="2104751"/>
            <a:ext cx="37626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&lt;!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DOCTYPE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PageTitle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AB4ECDD-FF39-4D4B-9A1F-3F611FD39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4620" y="2236049"/>
            <a:ext cx="4381500" cy="275272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AF9AD32-C494-4A6F-8CD9-F4364F63F7C3}"/>
              </a:ext>
            </a:extLst>
          </p:cNvPr>
          <p:cNvSpPr/>
          <p:nvPr/>
        </p:nvSpPr>
        <p:spPr>
          <a:xfrm>
            <a:off x="789796" y="3504329"/>
            <a:ext cx="3762666" cy="20167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B1865F8-8AB7-4C96-96D3-61CB34316984}"/>
              </a:ext>
            </a:extLst>
          </p:cNvPr>
          <p:cNvSpPr/>
          <p:nvPr/>
        </p:nvSpPr>
        <p:spPr>
          <a:xfrm>
            <a:off x="7204620" y="3000631"/>
            <a:ext cx="4381500" cy="20167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44F9C4B-6497-46E5-BCAA-733A1BAE1D04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 flipV="1">
            <a:off x="4552462" y="4009002"/>
            <a:ext cx="2652158" cy="50369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3D52166-DF29-46FA-9EC0-16674093621A}"/>
              </a:ext>
            </a:extLst>
          </p:cNvPr>
          <p:cNvSpPr/>
          <p:nvPr/>
        </p:nvSpPr>
        <p:spPr>
          <a:xfrm>
            <a:off x="789796" y="2171453"/>
            <a:ext cx="3762666" cy="13328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6E0F338-706D-44C2-A973-8D691622CCFF}"/>
              </a:ext>
            </a:extLst>
          </p:cNvPr>
          <p:cNvSpPr/>
          <p:nvPr/>
        </p:nvSpPr>
        <p:spPr>
          <a:xfrm>
            <a:off x="7204620" y="2236049"/>
            <a:ext cx="4381500" cy="7645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B54B5F9-1FE5-40A7-B809-A03E8275337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552462" y="2618340"/>
            <a:ext cx="2652158" cy="18668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05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BBCFC-F118-2C47-AEC8-07C8E035BF66}"/>
              </a:ext>
            </a:extLst>
          </p:cNvPr>
          <p:cNvSpPr txBox="1"/>
          <p:nvPr/>
        </p:nvSpPr>
        <p:spPr>
          <a:xfrm>
            <a:off x="465034" y="255616"/>
            <a:ext cx="2987356" cy="58477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7874CB-776A-E348-AF96-C9EF9F17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2EBB-0127-BD4C-804D-C9F0B4585E9B}" type="slidenum">
              <a:rPr/>
              <a:t>5</a:t>
            </a:fld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88EB97-F9FC-4075-87D7-52EE5782FF0F}"/>
              </a:ext>
            </a:extLst>
          </p:cNvPr>
          <p:cNvSpPr/>
          <p:nvPr/>
        </p:nvSpPr>
        <p:spPr>
          <a:xfrm>
            <a:off x="8473219" y="160247"/>
            <a:ext cx="3624349" cy="722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78489AA-A37A-4634-AB6A-9A43165A54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09"/>
          <a:stretch/>
        </p:blipFill>
        <p:spPr>
          <a:xfrm>
            <a:off x="10934957" y="5775276"/>
            <a:ext cx="1312872" cy="6695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47B500-ED49-4AAC-9583-141E707E060C}"/>
              </a:ext>
            </a:extLst>
          </p:cNvPr>
          <p:cNvSpPr txBox="1"/>
          <p:nvPr/>
        </p:nvSpPr>
        <p:spPr>
          <a:xfrm>
            <a:off x="137652" y="6580728"/>
            <a:ext cx="34243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539397-EA48-4BAA-96EA-149EEF254CC2}"/>
              </a:ext>
            </a:extLst>
          </p:cNvPr>
          <p:cNvSpPr txBox="1"/>
          <p:nvPr/>
        </p:nvSpPr>
        <p:spPr>
          <a:xfrm>
            <a:off x="348716" y="1186434"/>
            <a:ext cx="4839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head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내에서 사용하는 주요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2F882-B979-458F-B76A-D5A60122A793}"/>
              </a:ext>
            </a:extLst>
          </p:cNvPr>
          <p:cNvSpPr txBox="1"/>
          <p:nvPr/>
        </p:nvSpPr>
        <p:spPr>
          <a:xfrm>
            <a:off x="348716" y="1666246"/>
            <a:ext cx="114945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&lt;meta&gt; 	: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문서의 문자열 인코딩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 컨텐츠 등의 정보를 제공하는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&lt;title&gt; 	: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웹 페이지의 타이틀 영역에 출력될 텍스트를 입력하는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&lt;link&gt; 	: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주로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CSS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파일을 연결하는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&lt;script&gt;	: JavaScript(js)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파일을 연결하거나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JavaScript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코드를 입력하는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</p:txBody>
      </p:sp>
    </p:spTree>
    <p:extLst>
      <p:ext uri="{BB962C8B-B14F-4D97-AF65-F5344CB8AC3E}">
        <p14:creationId xmlns:p14="http://schemas.microsoft.com/office/powerpoint/2010/main" val="3406074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BBCFC-F118-2C47-AEC8-07C8E035BF66}"/>
              </a:ext>
            </a:extLst>
          </p:cNvPr>
          <p:cNvSpPr txBox="1"/>
          <p:nvPr/>
        </p:nvSpPr>
        <p:spPr>
          <a:xfrm>
            <a:off x="465034" y="255616"/>
            <a:ext cx="2987356" cy="58477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7874CB-776A-E348-AF96-C9EF9F17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2EBB-0127-BD4C-804D-C9F0B4585E9B}" type="slidenum">
              <a:rPr/>
              <a:t>6</a:t>
            </a:fld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88EB97-F9FC-4075-87D7-52EE5782FF0F}"/>
              </a:ext>
            </a:extLst>
          </p:cNvPr>
          <p:cNvSpPr/>
          <p:nvPr/>
        </p:nvSpPr>
        <p:spPr>
          <a:xfrm>
            <a:off x="8473219" y="160247"/>
            <a:ext cx="3624349" cy="722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78489AA-A37A-4634-AB6A-9A43165A54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09"/>
          <a:stretch/>
        </p:blipFill>
        <p:spPr>
          <a:xfrm>
            <a:off x="10934957" y="5775276"/>
            <a:ext cx="1312872" cy="6695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47B500-ED49-4AAC-9583-141E707E060C}"/>
              </a:ext>
            </a:extLst>
          </p:cNvPr>
          <p:cNvSpPr txBox="1"/>
          <p:nvPr/>
        </p:nvSpPr>
        <p:spPr>
          <a:xfrm>
            <a:off x="137652" y="6580728"/>
            <a:ext cx="34243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1495B7-1FA4-47CA-A913-C3BDCEE31664}"/>
              </a:ext>
            </a:extLst>
          </p:cNvPr>
          <p:cNvSpPr txBox="1"/>
          <p:nvPr/>
        </p:nvSpPr>
        <p:spPr>
          <a:xfrm>
            <a:off x="348716" y="1186434"/>
            <a:ext cx="11494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body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내에서 사용하는 주요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220E1A-E9F3-4565-9F74-A914EE645DE8}"/>
              </a:ext>
            </a:extLst>
          </p:cNvPr>
          <p:cNvSpPr txBox="1"/>
          <p:nvPr/>
        </p:nvSpPr>
        <p:spPr>
          <a:xfrm>
            <a:off x="348716" y="1666246"/>
            <a:ext cx="114945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&lt;p&gt;		: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주로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단락을 나눌 때 사용되는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en-US" altLang="ko-KR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br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		: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줄 바꿈을 진행할 때 사용되는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&lt;div&gt;		: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상자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(Box)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만들 때 사용되는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로 큰 틀을 나누는 단위가 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이다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&lt;span&gt;		: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요소의 일부분이나 디자인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기능만을 변경할 때 사용하는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&lt;input&gt;		: input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속성에 따라 다양한 입력창을 생성할 때 사용하는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</a:t>
            </a:r>
            <a:r>
              <a:rPr lang="en-US" altLang="ko-KR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botton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&gt;	: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버튼을 생성하는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&lt;select&gt;		: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선택하는 박스를 생성하는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Tag</a:t>
            </a:r>
          </a:p>
        </p:txBody>
      </p:sp>
    </p:spTree>
    <p:extLst>
      <p:ext uri="{BB962C8B-B14F-4D97-AF65-F5344CB8AC3E}">
        <p14:creationId xmlns:p14="http://schemas.microsoft.com/office/powerpoint/2010/main" val="330591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BBCFC-F118-2C47-AEC8-07C8E035BF66}"/>
              </a:ext>
            </a:extLst>
          </p:cNvPr>
          <p:cNvSpPr txBox="1"/>
          <p:nvPr/>
        </p:nvSpPr>
        <p:spPr>
          <a:xfrm>
            <a:off x="465034" y="255616"/>
            <a:ext cx="2987356" cy="58477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7874CB-776A-E348-AF96-C9EF9F17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2EBB-0127-BD4C-804D-C9F0B4585E9B}" type="slidenum">
              <a:rPr/>
              <a:t>7</a:t>
            </a:fld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88EB97-F9FC-4075-87D7-52EE5782FF0F}"/>
              </a:ext>
            </a:extLst>
          </p:cNvPr>
          <p:cNvSpPr/>
          <p:nvPr/>
        </p:nvSpPr>
        <p:spPr>
          <a:xfrm>
            <a:off x="8473219" y="160247"/>
            <a:ext cx="3624349" cy="722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78489AA-A37A-4634-AB6A-9A43165A54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09"/>
          <a:stretch/>
        </p:blipFill>
        <p:spPr>
          <a:xfrm>
            <a:off x="10934957" y="5775276"/>
            <a:ext cx="1312872" cy="6695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47B500-ED49-4AAC-9583-141E707E060C}"/>
              </a:ext>
            </a:extLst>
          </p:cNvPr>
          <p:cNvSpPr txBox="1"/>
          <p:nvPr/>
        </p:nvSpPr>
        <p:spPr>
          <a:xfrm>
            <a:off x="137652" y="6580728"/>
            <a:ext cx="34243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B96BDD7-F3B2-4A53-990D-90349FCBA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918" y="1223822"/>
            <a:ext cx="832083" cy="8320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892CDC0-247E-4CF6-A86F-2C3D18703DE4}"/>
              </a:ext>
            </a:extLst>
          </p:cNvPr>
          <p:cNvSpPr txBox="1"/>
          <p:nvPr/>
        </p:nvSpPr>
        <p:spPr>
          <a:xfrm>
            <a:off x="1479016" y="1469944"/>
            <a:ext cx="1360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CSS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란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CAF4AB-13F4-42FE-BA99-368649941D36}"/>
              </a:ext>
            </a:extLst>
          </p:cNvPr>
          <p:cNvSpPr txBox="1"/>
          <p:nvPr/>
        </p:nvSpPr>
        <p:spPr>
          <a:xfrm>
            <a:off x="412216" y="2825088"/>
            <a:ext cx="114945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Cascading Style Sheets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줄임 말로 웹 페이지를 꾸미고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작성하는 파일입니다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CSS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도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HTML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과 마찬가지로 프로그래밍 언어가 아니며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HTML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과 다르게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Mark up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언어가 아닌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Style Sheets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언어라고 불립니다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CSS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HTML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문서들에 존재하는 요소를 선택하여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CSS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에서 정한 스타일을 적용시키는데 사용합니다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예를 들어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HTML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어떤 텍스트가 존재하고 그 텍스트에 글씨 색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글씨 크기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폰트 등 세세한 스타일 변경에 필요한 요소들을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CSS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에서 조정이 가능한 것입니다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3427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BBCFC-F118-2C47-AEC8-07C8E035BF66}"/>
              </a:ext>
            </a:extLst>
          </p:cNvPr>
          <p:cNvSpPr txBox="1"/>
          <p:nvPr/>
        </p:nvSpPr>
        <p:spPr>
          <a:xfrm>
            <a:off x="465034" y="255616"/>
            <a:ext cx="2987356" cy="58477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7874CB-776A-E348-AF96-C9EF9F17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2EBB-0127-BD4C-804D-C9F0B4585E9B}" type="slidenum">
              <a:rPr/>
              <a:t>8</a:t>
            </a:fld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88EB97-F9FC-4075-87D7-52EE5782FF0F}"/>
              </a:ext>
            </a:extLst>
          </p:cNvPr>
          <p:cNvSpPr/>
          <p:nvPr/>
        </p:nvSpPr>
        <p:spPr>
          <a:xfrm>
            <a:off x="8473219" y="160247"/>
            <a:ext cx="3624349" cy="722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78489AA-A37A-4634-AB6A-9A43165A54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09"/>
          <a:stretch/>
        </p:blipFill>
        <p:spPr>
          <a:xfrm>
            <a:off x="10934957" y="5775276"/>
            <a:ext cx="1312872" cy="6695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47B500-ED49-4AAC-9583-141E707E060C}"/>
              </a:ext>
            </a:extLst>
          </p:cNvPr>
          <p:cNvSpPr txBox="1"/>
          <p:nvPr/>
        </p:nvSpPr>
        <p:spPr>
          <a:xfrm>
            <a:off x="137652" y="6580728"/>
            <a:ext cx="34243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84DFE8-2F37-41C5-AFC5-05E702A63BAE}"/>
              </a:ext>
            </a:extLst>
          </p:cNvPr>
          <p:cNvSpPr txBox="1"/>
          <p:nvPr/>
        </p:nvSpPr>
        <p:spPr>
          <a:xfrm>
            <a:off x="348716" y="1186434"/>
            <a:ext cx="2782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선택자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(Selector)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기초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FA4790-DF68-4FEB-8BD6-F1801E84E728}"/>
              </a:ext>
            </a:extLst>
          </p:cNvPr>
          <p:cNvSpPr txBox="1"/>
          <p:nvPr/>
        </p:nvSpPr>
        <p:spPr>
          <a:xfrm>
            <a:off x="348716" y="1834488"/>
            <a:ext cx="11494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아이디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(id)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선택자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요소에 특정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id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입력하여 구분하는 선택자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5427A3-C9F4-4E32-A794-88920F84A17A}"/>
              </a:ext>
            </a:extLst>
          </p:cNvPr>
          <p:cNvSpPr txBox="1"/>
          <p:nvPr/>
        </p:nvSpPr>
        <p:spPr>
          <a:xfrm>
            <a:off x="348716" y="353987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effectLst/>
                <a:latin typeface="Consolas" panose="020B0609020204030204" pitchFamily="49" charset="0"/>
              </a:rPr>
              <a:t>[HTML]</a:t>
            </a:r>
          </a:p>
          <a:p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"idstyle"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b="0" dirty="0">
                <a:effectLst/>
                <a:latin typeface="Consolas" panose="020B0609020204030204" pitchFamily="49" charset="0"/>
              </a:rPr>
              <a:t>JavaScript Basic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71BCC1-BEA4-468A-8B51-607397676829}"/>
              </a:ext>
            </a:extLst>
          </p:cNvPr>
          <p:cNvSpPr txBox="1"/>
          <p:nvPr/>
        </p:nvSpPr>
        <p:spPr>
          <a:xfrm>
            <a:off x="348716" y="458774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effectLst/>
                <a:latin typeface="Consolas" panose="020B0609020204030204" pitchFamily="49" charset="0"/>
              </a:rPr>
              <a:t>[CSS]</a:t>
            </a:r>
          </a:p>
          <a:p>
            <a:r>
              <a:rPr lang="en-US" altLang="ko-K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#idstyle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A73C2C-DE43-4D0F-8F24-40F642AC742D}"/>
              </a:ext>
            </a:extLst>
          </p:cNvPr>
          <p:cNvSpPr txBox="1"/>
          <p:nvPr/>
        </p:nvSpPr>
        <p:spPr>
          <a:xfrm>
            <a:off x="6138414" y="3863037"/>
            <a:ext cx="570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나눔스퀘어OTF" panose="020B0600000101010101" pitchFamily="34" charset="-127"/>
              </a:rPr>
              <a:t>[RESULT]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87E4B3-040A-4F04-8EE5-7AE97D475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414" y="4232369"/>
            <a:ext cx="1190625" cy="23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66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BBCFC-F118-2C47-AEC8-07C8E035BF66}"/>
              </a:ext>
            </a:extLst>
          </p:cNvPr>
          <p:cNvSpPr txBox="1"/>
          <p:nvPr/>
        </p:nvSpPr>
        <p:spPr>
          <a:xfrm>
            <a:off x="465034" y="255616"/>
            <a:ext cx="2987356" cy="58477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OPEN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API</a:t>
            </a:r>
            <a:r>
              <a:rPr kumimoji="1" lang="ko-KR" altLang="en-US" sz="3200" b="1" dirty="0">
                <a:solidFill>
                  <a:srgbClr val="0D093D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17874CB-776A-E348-AF96-C9EF9F17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2EBB-0127-BD4C-804D-C9F0B4585E9B}" type="slidenum">
              <a:rPr/>
              <a:t>9</a:t>
            </a:fld>
            <a:endParaRPr kumimoji="1"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88EB97-F9FC-4075-87D7-52EE5782FF0F}"/>
              </a:ext>
            </a:extLst>
          </p:cNvPr>
          <p:cNvSpPr/>
          <p:nvPr/>
        </p:nvSpPr>
        <p:spPr>
          <a:xfrm>
            <a:off x="8473219" y="160247"/>
            <a:ext cx="3624349" cy="722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78489AA-A37A-4634-AB6A-9A43165A54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009"/>
          <a:stretch/>
        </p:blipFill>
        <p:spPr>
          <a:xfrm>
            <a:off x="10934957" y="5775276"/>
            <a:ext cx="1312872" cy="6695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47B500-ED49-4AAC-9583-141E707E060C}"/>
              </a:ext>
            </a:extLst>
          </p:cNvPr>
          <p:cNvSpPr txBox="1"/>
          <p:nvPr/>
        </p:nvSpPr>
        <p:spPr>
          <a:xfrm>
            <a:off x="137652" y="6580728"/>
            <a:ext cx="34243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© Copyrights 2021. </a:t>
            </a:r>
            <a:r>
              <a:rPr lang="en-US" altLang="ko-KR" sz="11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Wedatalab</a:t>
            </a:r>
            <a:r>
              <a:rPr lang="en-US" altLang="ko-KR" sz="11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나눔스퀘어OTF" panose="020B0600000101010101" pitchFamily="34" charset="-127"/>
              </a:rPr>
              <a:t> All Rights Reserved.</a:t>
            </a:r>
            <a:endParaRPr lang="ko-KR" altLang="en-US" sz="110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A165EE-230D-4434-B55E-D1B383B4A4AE}"/>
              </a:ext>
            </a:extLst>
          </p:cNvPr>
          <p:cNvSpPr txBox="1"/>
          <p:nvPr/>
        </p:nvSpPr>
        <p:spPr>
          <a:xfrm>
            <a:off x="348716" y="1186434"/>
            <a:ext cx="11494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선택자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(Selector)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기초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F09474-F66F-461D-A8B0-C8E5FA463AE0}"/>
              </a:ext>
            </a:extLst>
          </p:cNvPr>
          <p:cNvSpPr txBox="1"/>
          <p:nvPr/>
        </p:nvSpPr>
        <p:spPr>
          <a:xfrm>
            <a:off x="348716" y="1834488"/>
            <a:ext cx="11494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클래스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(class)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선택자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요소에 특정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class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입력하여 구분하는 선택자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09DDF5-D7D2-4EE1-907F-BF9F66D11047}"/>
              </a:ext>
            </a:extLst>
          </p:cNvPr>
          <p:cNvSpPr txBox="1"/>
          <p:nvPr/>
        </p:nvSpPr>
        <p:spPr>
          <a:xfrm>
            <a:off x="348716" y="353987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effectLst/>
                <a:latin typeface="Consolas" panose="020B0609020204030204" pitchFamily="49" charset="0"/>
              </a:rPr>
              <a:t>[HTML]</a:t>
            </a:r>
          </a:p>
          <a:p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style"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b="0" dirty="0">
                <a:effectLst/>
                <a:latin typeface="Consolas" panose="020B0609020204030204" pitchFamily="49" charset="0"/>
              </a:rPr>
              <a:t>JavaScript Basic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1C4098-53C4-40A0-B778-46D1C9B1CC51}"/>
              </a:ext>
            </a:extLst>
          </p:cNvPr>
          <p:cNvSpPr txBox="1"/>
          <p:nvPr/>
        </p:nvSpPr>
        <p:spPr>
          <a:xfrm>
            <a:off x="348716" y="458774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effectLst/>
                <a:latin typeface="Consolas" panose="020B0609020204030204" pitchFamily="49" charset="0"/>
              </a:rPr>
              <a:t>[CSS]</a:t>
            </a:r>
          </a:p>
          <a:p>
            <a:r>
              <a:rPr lang="en-US" altLang="ko-KR" dirty="0">
                <a:solidFill>
                  <a:srgbClr val="D7BA7D"/>
                </a:solidFill>
                <a:latin typeface="Consolas" panose="020B0609020204030204" pitchFamily="49" charset="0"/>
              </a:rPr>
              <a:t>.class</a:t>
            </a:r>
            <a:r>
              <a:rPr lang="en-US" altLang="ko-KR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brown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7BB5BC-8F6D-4FE7-A3EB-11900365E859}"/>
              </a:ext>
            </a:extLst>
          </p:cNvPr>
          <p:cNvSpPr txBox="1"/>
          <p:nvPr/>
        </p:nvSpPr>
        <p:spPr>
          <a:xfrm>
            <a:off x="6138414" y="3863037"/>
            <a:ext cx="5704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나눔스퀘어OTF" panose="020B0600000101010101" pitchFamily="34" charset="-127"/>
              </a:rPr>
              <a:t>[RESULT]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3916E9D-DBF1-464A-A660-70391D3E0A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414" y="4236779"/>
            <a:ext cx="120015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096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1592</TotalTime>
  <Words>778</Words>
  <Application>Microsoft Office PowerPoint</Application>
  <PresentationFormat>와이드스크린</PresentationFormat>
  <Paragraphs>131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arial</vt:lpstr>
      <vt:lpstr>Consolas</vt:lpstr>
      <vt:lpstr>나눔스퀘어OTF</vt:lpstr>
      <vt:lpstr>맑은 고딕</vt:lpstr>
      <vt:lpstr>NanumSquareOTF Light</vt:lpstr>
      <vt:lpstr>arial</vt:lpstr>
      <vt:lpstr>NanumSquareOTF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woner</dc:creator>
  <cp:lastModifiedBy>wdlab</cp:lastModifiedBy>
  <cp:revision>110</cp:revision>
  <dcterms:created xsi:type="dcterms:W3CDTF">2021-08-09T07:59:48Z</dcterms:created>
  <dcterms:modified xsi:type="dcterms:W3CDTF">2022-08-23T04:51:36Z</dcterms:modified>
</cp:coreProperties>
</file>

<file path=docProps/thumbnail.jpeg>
</file>